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  <p:embeddedFont>
      <p:font typeface="Poppins ExtraBold"/>
      <p:bold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4" roundtripDataSignature="AMtx7mgjnCYxM2jKC4M/sOpaNZtIhr2a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E06D12-A988-486F-8373-854024EE1976}">
  <a:tblStyle styleId="{D3E06D12-A988-486F-8373-854024EE197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fill>
          <a:solidFill>
            <a:srgbClr val="CDD8F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8F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44" Type="http://schemas.openxmlformats.org/officeDocument/2006/relationships/font" Target="fonts/PoppinsSemiBold-regular.fntdata"/><Relationship Id="rId43" Type="http://schemas.openxmlformats.org/officeDocument/2006/relationships/font" Target="fonts/PoppinsMedium-boldItalic.fntdata"/><Relationship Id="rId46" Type="http://schemas.openxmlformats.org/officeDocument/2006/relationships/font" Target="fonts/PoppinsSemiBold-italic.fntdata"/><Relationship Id="rId45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ExtraBold-bold.fntdata"/><Relationship Id="rId47" Type="http://schemas.openxmlformats.org/officeDocument/2006/relationships/font" Target="fonts/PoppinsSemiBold-boldItalic.fntdata"/><Relationship Id="rId49" Type="http://schemas.openxmlformats.org/officeDocument/2006/relationships/font" Target="fonts/Poppins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b492fb6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15b492fb69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4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4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4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4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4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32.png"/><Relationship Id="rId10" Type="http://schemas.openxmlformats.org/officeDocument/2006/relationships/image" Target="../media/image19.png"/><Relationship Id="rId21" Type="http://schemas.openxmlformats.org/officeDocument/2006/relationships/image" Target="../media/image22.png"/><Relationship Id="rId13" Type="http://schemas.openxmlformats.org/officeDocument/2006/relationships/image" Target="../media/image16.jp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Relationship Id="rId15" Type="http://schemas.openxmlformats.org/officeDocument/2006/relationships/image" Target="../media/image30.png"/><Relationship Id="rId14" Type="http://schemas.openxmlformats.org/officeDocument/2006/relationships/image" Target="../media/image25.jpg"/><Relationship Id="rId17" Type="http://schemas.openxmlformats.org/officeDocument/2006/relationships/image" Target="../media/image34.png"/><Relationship Id="rId16" Type="http://schemas.openxmlformats.org/officeDocument/2006/relationships/image" Target="../media/image27.png"/><Relationship Id="rId5" Type="http://schemas.openxmlformats.org/officeDocument/2006/relationships/image" Target="../media/image24.png"/><Relationship Id="rId19" Type="http://schemas.openxmlformats.org/officeDocument/2006/relationships/image" Target="../media/image33.png"/><Relationship Id="rId6" Type="http://schemas.openxmlformats.org/officeDocument/2006/relationships/image" Target="../media/image18.png"/><Relationship Id="rId18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>
            <p:ph type="ctrTitle"/>
          </p:nvPr>
        </p:nvSpPr>
        <p:spPr>
          <a:xfrm>
            <a:off x="225083" y="2848707"/>
            <a:ext cx="4818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3"/>
              <a:buFont typeface="Poppins ExtraBold"/>
              <a:buNone/>
            </a:pPr>
            <a:r>
              <a:rPr lang="en-US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Exploratory data analysis with Python</a:t>
            </a:r>
            <a:endParaRPr sz="2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6" name="Google Shape;136;p1"/>
          <p:cNvSpPr txBox="1"/>
          <p:nvPr>
            <p:ph idx="1" type="subTitle"/>
          </p:nvPr>
        </p:nvSpPr>
        <p:spPr>
          <a:xfrm>
            <a:off x="225083" y="4035017"/>
            <a:ext cx="4818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Prepared by Ronny Fahrudin</a:t>
            </a:r>
            <a:endParaRPr/>
          </a:p>
        </p:txBody>
      </p:sp>
      <p:cxnSp>
        <p:nvCxnSpPr>
          <p:cNvPr id="137" name="Google Shape;137;p1"/>
          <p:cNvCxnSpPr/>
          <p:nvPr/>
        </p:nvCxnSpPr>
        <p:spPr>
          <a:xfrm>
            <a:off x="294225" y="3933900"/>
            <a:ext cx="3933900" cy="0"/>
          </a:xfrm>
          <a:prstGeom prst="straightConnector1">
            <a:avLst/>
          </a:prstGeom>
          <a:noFill/>
          <a:ln cap="flat" cmpd="sng" w="38100">
            <a:solidFill>
              <a:srgbClr val="C3F73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ython Lovers (@PythonHackers) | Twitter" id="138" name="Google Shape;13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724" y="232582"/>
            <a:ext cx="2485920" cy="248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the use of pandas in Python? - Quora" id="210" name="Google Shape;2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3876" y="246993"/>
            <a:ext cx="3576822" cy="247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9489" y="746063"/>
            <a:ext cx="2828330" cy="11431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735700" y="3319495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084825" y="4103714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powerfull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5260384" y="4103714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Fleksible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324360" y="1365950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Mudah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954211" y="2716048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211757" y="1365950"/>
            <a:ext cx="1464500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Manipulation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 rot="5400000">
            <a:off x="2075371" y="1332068"/>
            <a:ext cx="532660" cy="9577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 rot="3385779">
            <a:off x="2381860" y="2574460"/>
            <a:ext cx="532660" cy="89616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3550232" y="2798775"/>
            <a:ext cx="532660" cy="11431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5452945" y="2798775"/>
            <a:ext cx="532660" cy="114311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 rot="-3713056">
            <a:off x="6320480" y="2297638"/>
            <a:ext cx="532660" cy="61832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 rot="-5400000">
            <a:off x="6509623" y="1386315"/>
            <a:ext cx="532660" cy="72046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7202878" y="232816"/>
            <a:ext cx="1659457" cy="71021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Load, prepare,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 rot="-5998322">
            <a:off x="6452245" y="389699"/>
            <a:ext cx="532660" cy="72046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3997967" y="1094278"/>
            <a:ext cx="127469" cy="304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2944500" y="1131509"/>
            <a:ext cx="36511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read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sv - Free interface icons"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9176" y="2085616"/>
            <a:ext cx="933533" cy="9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free fwf icons | tag | Icon Ninja"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485" y="1205018"/>
            <a:ext cx="1038021" cy="1038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son File Document Icon, Document Icons, File Icons, Json Icons PNG and  Vector with Transparent Background for Free ..."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712" y="2423065"/>
            <a:ext cx="1250137" cy="1250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 icon | Free Download" id="235" name="Google Shape;23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9373" y="3346436"/>
            <a:ext cx="875541" cy="875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cel Free Icon of Button UI MS Office 2016 Icons" id="236" name="Google Shape;23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4383" y="3705664"/>
            <a:ext cx="1058067" cy="1058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Icon Outline Filled - Icon Shop - Download free icons for  commercial use" id="237" name="Google Shape;23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58513" y="2175461"/>
            <a:ext cx="1038021" cy="103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3420832" y="3225795"/>
            <a:ext cx="9316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Clipboard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ME's position regarding file formats · The OME Blog" id="239" name="Google Shape;23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55919" y="3673202"/>
            <a:ext cx="1367405" cy="1058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ther Icon Vector. Flat Icon Isolated On The White Background... Royalty  Free Cliparts, Vectors, And Stock ..." id="240" name="Google Shape;24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0913" y="2197914"/>
            <a:ext cx="1369231" cy="1369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4854101" y="3313509"/>
            <a:ext cx="7747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rquet Vector SVG Icon - SVG Repo Free SVG Icons" id="242" name="Google Shape;24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23185" y="2398574"/>
            <a:ext cx="742192" cy="7421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6110690" y="3140766"/>
            <a:ext cx="78790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Parquet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To Open File With ORC Extension? - File Extension .ORC" id="244" name="Google Shape;244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07614" y="1893288"/>
            <a:ext cx="958517" cy="958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ssagePack by Meseta | GameMaker: Marketplace" id="245" name="Google Shape;245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6942" y="862775"/>
            <a:ext cx="780465" cy="78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, type, stata Free Icon of vscode" id="246" name="Google Shape;246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48678" y="3489005"/>
            <a:ext cx="787905" cy="787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/>
          <p:nvPr/>
        </p:nvSpPr>
        <p:spPr>
          <a:xfrm>
            <a:off x="6706847" y="4247381"/>
            <a:ext cx="6715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ansparent Logo Intel Png - Sas Icon, Png Download , Transparent Png Image  - PNGitem" id="248" name="Google Shape;248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11613" y="3060415"/>
            <a:ext cx="1972200" cy="1038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al DVD Software SPSS 26 - Jakarta Selatan - Istiqomah Computer | Tokopedia" id="249" name="Google Shape;249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285" y="1774156"/>
            <a:ext cx="1196779" cy="1196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Open File With PICKLE Extension? - File Extension .PICKLE" id="250" name="Google Shape;250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823" y="3456627"/>
            <a:ext cx="825372" cy="825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Free Sql Server PNG Transparent Background, Free Download #11362 -  FreeIconsPNG" id="251" name="Google Shape;251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73504" y="3675800"/>
            <a:ext cx="926804" cy="926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Query Google Cloud Platform Google Analytics Big data, boundaries  transparent background PNG clipart | HiClipart" id="252" name="Google Shape;252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168189" y="3567145"/>
            <a:ext cx="1265781" cy="1205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/>
          <p:nvPr/>
        </p:nvSpPr>
        <p:spPr>
          <a:xfrm>
            <a:off x="3334945" y="4361893"/>
            <a:ext cx="9676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Big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the use of pandas in Python? - Quora" id="254" name="Google Shape;254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540262" y="-187787"/>
            <a:ext cx="2261787" cy="156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13568" y="73494"/>
            <a:ext cx="1788481" cy="72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Serie and Data Frame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64" y="1376648"/>
            <a:ext cx="3660206" cy="119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520" y="1167560"/>
            <a:ext cx="447294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>
            <a:off x="906400" y="2571750"/>
            <a:ext cx="1159888" cy="3727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5823615" y="3254925"/>
            <a:ext cx="1403547" cy="3727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/>
          <p:nvPr>
            <p:ph idx="1" type="body"/>
          </p:nvPr>
        </p:nvSpPr>
        <p:spPr>
          <a:xfrm>
            <a:off x="2066250" y="126218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40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Sci py</a:t>
            </a:r>
            <a:endParaRPr b="1" sz="4000">
              <a:solidFill>
                <a:srgbClr val="159AB1"/>
              </a:solidFill>
            </a:endParaRPr>
          </a:p>
        </p:txBody>
      </p:sp>
      <p:sp>
        <p:nvSpPr>
          <p:cNvPr id="270" name="Google Shape;270;p13"/>
          <p:cNvSpPr txBox="1"/>
          <p:nvPr>
            <p:ph idx="1" type="body"/>
          </p:nvPr>
        </p:nvSpPr>
        <p:spPr>
          <a:xfrm>
            <a:off x="3361894" y="1306825"/>
            <a:ext cx="5393648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 sz="1600">
                <a:latin typeface="Source Sans Pro"/>
                <a:ea typeface="Source Sans Pro"/>
                <a:cs typeface="Source Sans Pro"/>
                <a:sym typeface="Source Sans Pro"/>
              </a:rPr>
              <a:t>Scipy dibangun untuk bekerja dengan array NumPy dan menyediakan banyak komputasi numerik yang ramah pengguna dan efisien seperti rutinitas untuk integrasi, diferensiasi dan optimasi numerik.</a:t>
            </a:r>
            <a:endParaRPr/>
          </a:p>
          <a:p>
            <a:pPr indent="-1968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r>
              <a:rPr b="0" i="0" lang="en-US" sz="1600">
                <a:latin typeface="Source Sans Pro"/>
                <a:ea typeface="Source Sans Pro"/>
                <a:cs typeface="Source Sans Pro"/>
                <a:sym typeface="Source Sans Pro"/>
              </a:rPr>
              <a:t>aik NumPy maupun SciPy berjalan pada semua operating system, cepat untuk diinstall dan gratis. </a:t>
            </a:r>
            <a:endParaRPr/>
          </a:p>
          <a:p>
            <a:pPr indent="-1968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 sz="1600">
                <a:latin typeface="Source Sans Pro"/>
                <a:ea typeface="Source Sans Pro"/>
                <a:cs typeface="Source Sans Pro"/>
                <a:sym typeface="Source Sans Pro"/>
              </a:rPr>
              <a:t>NumPy dan SciPy mudah digunakan, tetapi cukup kuat untuk diandalkan oleh beberapa data </a:t>
            </a:r>
            <a:r>
              <a:rPr b="0" i="1" lang="en-US" sz="1600">
                <a:latin typeface="Source Sans Pro"/>
                <a:ea typeface="Source Sans Pro"/>
                <a:cs typeface="Source Sans Pro"/>
                <a:sym typeface="Source Sans Pro"/>
              </a:rPr>
              <a:t>scientist</a:t>
            </a:r>
            <a:r>
              <a:rPr b="0" i="0" lang="en-US" sz="1600">
                <a:latin typeface="Source Sans Pro"/>
                <a:ea typeface="Source Sans Pro"/>
                <a:cs typeface="Source Sans Pro"/>
                <a:sym typeface="Source Sans Pro"/>
              </a:rPr>
              <a:t> dan </a:t>
            </a:r>
            <a:r>
              <a:rPr b="0" i="1" lang="en-US" sz="1600">
                <a:latin typeface="Source Sans Pro"/>
                <a:ea typeface="Source Sans Pro"/>
                <a:cs typeface="Source Sans Pro"/>
                <a:sym typeface="Source Sans Pro"/>
              </a:rPr>
              <a:t>researcher</a:t>
            </a:r>
            <a:r>
              <a:rPr b="0" i="0" lang="en-US" sz="1600">
                <a:latin typeface="Source Sans Pro"/>
                <a:ea typeface="Source Sans Pro"/>
                <a:cs typeface="Source Sans Pro"/>
                <a:sym typeface="Source Sans Pro"/>
              </a:rPr>
              <a:t> terkemuka dunia.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129139" y="2906425"/>
            <a:ext cx="1159888" cy="3727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Scientific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1828603" y="2906425"/>
            <a:ext cx="1159888" cy="3727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564563" y="1679897"/>
            <a:ext cx="2081650" cy="61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4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</a:t>
            </a:r>
            <a:endParaRPr b="0" i="0" sz="4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13"/>
          <p:cNvCxnSpPr/>
          <p:nvPr/>
        </p:nvCxnSpPr>
        <p:spPr>
          <a:xfrm flipH="1">
            <a:off x="821493" y="2205620"/>
            <a:ext cx="392940" cy="700805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13"/>
          <p:cNvCxnSpPr>
            <a:endCxn id="272" idx="0"/>
          </p:cNvCxnSpPr>
          <p:nvPr/>
        </p:nvCxnSpPr>
        <p:spPr>
          <a:xfrm>
            <a:off x="2182947" y="2190925"/>
            <a:ext cx="225600" cy="71550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Library Visualisasi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What is matplotlib? - Quora" id="281" name="Google Shape;2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96842"/>
            <a:ext cx="55911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Machine Learning Environment Setup - Installation Process - DataFlair" id="282" name="Google Shape;2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7177" y="1192118"/>
            <a:ext cx="2609850" cy="13430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GeoBases" id="283" name="Google Shape;283;p14"/>
          <p:cNvPicPr preferRelativeResize="0"/>
          <p:nvPr/>
        </p:nvPicPr>
        <p:blipFill rotWithShape="1">
          <a:blip r:embed="rId6">
            <a:alphaModFix/>
          </a:blip>
          <a:srcRect b="6520" l="1453" r="0" t="12066"/>
          <a:stretch/>
        </p:blipFill>
        <p:spPr>
          <a:xfrm>
            <a:off x="2832164" y="2883109"/>
            <a:ext cx="2745651" cy="156399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84" name="Google Shape;284;p14"/>
          <p:cNvSpPr/>
          <p:nvPr/>
        </p:nvSpPr>
        <p:spPr>
          <a:xfrm>
            <a:off x="5492252" y="3677264"/>
            <a:ext cx="198150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folium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3985388" y="1905675"/>
            <a:ext cx="3443100" cy="1223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7297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Statistik Descriptive pada Pandas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18"/>
          <p:cNvSpPr txBox="1"/>
          <p:nvPr>
            <p:ph idx="1" type="body"/>
          </p:nvPr>
        </p:nvSpPr>
        <p:spPr>
          <a:xfrm>
            <a:off x="3985404" y="2959025"/>
            <a:ext cx="447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Penjelasan statistic descriptive di pandas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91" name="Google Shape;2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Statistic Descriptive dalam Pandas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97" name="Google Shape;297;p19"/>
          <p:cNvSpPr txBox="1"/>
          <p:nvPr>
            <p:ph idx="1" type="body"/>
          </p:nvPr>
        </p:nvSpPr>
        <p:spPr>
          <a:xfrm>
            <a:off x="610238" y="1024350"/>
            <a:ext cx="7969200" cy="775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 dalam pandas penampilan statistic descriptive di kategorikan menjadi 2 seperti berikut: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2523487" y="1800225"/>
            <a:ext cx="1371600" cy="64293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5248914" y="1928813"/>
            <a:ext cx="1371600" cy="64293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5248914" y="2822559"/>
            <a:ext cx="2895599" cy="195024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Unique (Jumlah data unik)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(mode)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Freq (Frequensi)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1296038" y="2787777"/>
            <a:ext cx="2599050" cy="20198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Std (standar deviasi)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Maximum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Q2 or medium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19"/>
          <p:cNvCxnSpPr>
            <a:stCxn id="298" idx="2"/>
          </p:cNvCxnSpPr>
          <p:nvPr/>
        </p:nvCxnSpPr>
        <p:spPr>
          <a:xfrm>
            <a:off x="3209287" y="2443162"/>
            <a:ext cx="0" cy="344700"/>
          </a:xfrm>
          <a:prstGeom prst="straightConnector1">
            <a:avLst/>
          </a:prstGeom>
          <a:noFill/>
          <a:ln cap="flat" cmpd="sng" w="57150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19"/>
          <p:cNvCxnSpPr/>
          <p:nvPr/>
        </p:nvCxnSpPr>
        <p:spPr>
          <a:xfrm>
            <a:off x="6119175" y="2477944"/>
            <a:ext cx="0" cy="344615"/>
          </a:xfrm>
          <a:prstGeom prst="straightConnector1">
            <a:avLst/>
          </a:prstGeom>
          <a:noFill/>
          <a:ln cap="flat" cmpd="sng" w="57150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b492fb693_0_0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Statistic Descriptive dalam Pandas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09" name="Google Shape;309;g15b492fb693_0_0"/>
          <p:cNvSpPr txBox="1"/>
          <p:nvPr>
            <p:ph idx="1" type="body"/>
          </p:nvPr>
        </p:nvSpPr>
        <p:spPr>
          <a:xfrm>
            <a:off x="185738" y="746075"/>
            <a:ext cx="4336257" cy="42616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Distribusi dalam statistika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Distribusi simetris/normal/gaussian: koefisien kemiringan = 0 atau mendekati 0. bisa jua mean, median, mode sama besaran atau mendekati nol. (0 &lt; x &lt; 0.5)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Positif skew/skew right: koefisien kemiringan kurang dari 0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Negative skew / skew left: koefisien kemiringan lebih dari 0.</a:t>
            </a:r>
            <a:endParaRPr/>
          </a:p>
          <a:p>
            <a:pPr indent="-342900" lvl="0" marL="34290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500"/>
              <a:buAutoNum type="arabicPeriod"/>
            </a:pPr>
            <a:r>
              <a:rPr lang="en-US" sz="15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What is Skewness in Statistics? | Statistics for Data Science" id="310" name="Google Shape;310;g15b492fb69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556" y="1721468"/>
            <a:ext cx="4507706" cy="170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Statistic Descriptive dalam Pandas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640374" y="746075"/>
            <a:ext cx="8339319" cy="12184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20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Outliers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b="0" i="0"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Outliers adalah data yang memiliki nilai sangat jauh dari nilai umumnya, atau dengan kata lain memiliki nilai yang ekstrem.</a:t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0950" y="1964531"/>
            <a:ext cx="5349956" cy="300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Praktik di DQLab Platform 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15"/>
          <p:cNvSpPr txBox="1"/>
          <p:nvPr>
            <p:ph idx="1" type="body"/>
          </p:nvPr>
        </p:nvSpPr>
        <p:spPr>
          <a:xfrm>
            <a:off x="3985388" y="2981400"/>
            <a:ext cx="344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Praktik dan penjelasan</a:t>
            </a:r>
            <a:endParaRPr sz="16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4" name="Google Shape;3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Objective Learning</a:t>
            </a:r>
            <a:endParaRPr b="1" sz="3200">
              <a:solidFill>
                <a:srgbClr val="159AB1"/>
              </a:solidFill>
            </a:endParaRPr>
          </a:p>
        </p:txBody>
      </p:sp>
      <p:graphicFrame>
        <p:nvGraphicFramePr>
          <p:cNvPr id="144" name="Google Shape;144;p2"/>
          <p:cNvGraphicFramePr/>
          <p:nvPr/>
        </p:nvGraphicFramePr>
        <p:xfrm>
          <a:off x="682907" y="1459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{D3E06D12-A988-486F-8373-854024EE1976}</a:tableStyleId>
              </a:tblPr>
              <a:tblGrid>
                <a:gridCol w="706325"/>
                <a:gridCol w="7152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Objective Learning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Peserta paham definisi, alasan tentang exploratory data analysis pada level beginner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Peserta paham bagaimana cara Melakukan EDA dengan Python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Peserta bisa Melakukan EDA dengan library yang dipelajari seperti Numpy, Pandas, Scipy, Matplotlib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Exploratory Data Analysis dengan Pandas Part 1</a:t>
            </a:r>
            <a:endParaRPr b="1" sz="2400">
              <a:solidFill>
                <a:srgbClr val="159AB1"/>
              </a:solidFill>
            </a:endParaRPr>
          </a:p>
        </p:txBody>
      </p:sp>
      <p:graphicFrame>
        <p:nvGraphicFramePr>
          <p:cNvPr id="330" name="Google Shape;330;p16"/>
          <p:cNvGraphicFramePr/>
          <p:nvPr/>
        </p:nvGraphicFramePr>
        <p:xfrm>
          <a:off x="1524000" y="10883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{D3E06D12-A988-486F-8373-854024EE1976}</a:tableStyleId>
              </a:tblPr>
              <a:tblGrid>
                <a:gridCol w="690575"/>
                <a:gridCol w="54054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Bab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Membaca file dari excel atau CSV sebagai dataframe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Inspeksi struktur data frame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Melihat struktur kolom dan baris dari data frame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Melihat preview data dari data frame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Statistik deskriptiv dari data frame part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Statistik deskriptiv dari data frame part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Statistik deskriptiv dari data frame part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Exploratory Data Analysis dengan Pandas Part 2</a:t>
            </a:r>
            <a:endParaRPr b="1" sz="2400">
              <a:solidFill>
                <a:srgbClr val="159AB1"/>
              </a:solidFill>
            </a:endParaRPr>
          </a:p>
        </p:txBody>
      </p:sp>
      <p:graphicFrame>
        <p:nvGraphicFramePr>
          <p:cNvPr id="336" name="Google Shape;336;p17"/>
          <p:cNvGraphicFramePr/>
          <p:nvPr/>
        </p:nvGraphicFramePr>
        <p:xfrm>
          <a:off x="1524000" y="10883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{D3E06D12-A988-486F-8373-854024EE1976}</a:tableStyleId>
              </a:tblPr>
              <a:tblGrid>
                <a:gridCol w="690575"/>
                <a:gridCol w="54054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Bab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Mengenal dan Membuat data dengan histogram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Standar Deviasi dan variansi pada pandas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Menemukan Outliers menggunakan Pandas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Rename kolom data frame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Groupby menggunakan pandas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Sorting menggunakan pandas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idx="1" type="body"/>
          </p:nvPr>
        </p:nvSpPr>
        <p:spPr>
          <a:xfrm>
            <a:off x="3499613" y="1960106"/>
            <a:ext cx="3443100" cy="1223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 to DQLab Platform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" name="Google Shape;3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3985388" y="1905675"/>
            <a:ext cx="3443100" cy="1223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Question 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Answer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8" name="Google Shape;3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5142450" y="849599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Quotes of the Day</a:t>
            </a:r>
            <a:endParaRPr b="1" sz="3700">
              <a:solidFill>
                <a:srgbClr val="159AB1"/>
              </a:solidFill>
            </a:endParaRPr>
          </a:p>
        </p:txBody>
      </p:sp>
      <p:sp>
        <p:nvSpPr>
          <p:cNvPr id="354" name="Google Shape;354;p22"/>
          <p:cNvSpPr txBox="1"/>
          <p:nvPr>
            <p:ph idx="1" type="body"/>
          </p:nvPr>
        </p:nvSpPr>
        <p:spPr>
          <a:xfrm>
            <a:off x="5142450" y="2308051"/>
            <a:ext cx="3443100" cy="17853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Cobalah untuk tidak menjadi orang yang sukses. Tapi jadilah seorang yang bernilai.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(Albert Einstein)</a:t>
            </a:r>
            <a:endParaRPr sz="24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000" y="96448"/>
            <a:ext cx="555750" cy="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711" y="751249"/>
            <a:ext cx="3139840" cy="3139840"/>
          </a:xfrm>
          <a:prstGeom prst="roundRect">
            <a:avLst>
              <a:gd fmla="val 5299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OUTLINES</a:t>
            </a:r>
            <a:endParaRPr b="1" sz="3200">
              <a:solidFill>
                <a:srgbClr val="159AB1"/>
              </a:solidFill>
            </a:endParaRPr>
          </a:p>
        </p:txBody>
      </p:sp>
      <p:graphicFrame>
        <p:nvGraphicFramePr>
          <p:cNvPr id="150" name="Google Shape;150;p3"/>
          <p:cNvGraphicFramePr/>
          <p:nvPr/>
        </p:nvGraphicFramePr>
        <p:xfrm>
          <a:off x="1524000" y="1870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{D3E06D12-A988-486F-8373-854024EE1976}</a:tableStyleId>
              </a:tblPr>
              <a:tblGrid>
                <a:gridCol w="476250"/>
                <a:gridCol w="4608900"/>
                <a:gridCol w="101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Pembahasan Topic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pages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Apa, Mengapa, Bagaimana EDA?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Pengenalan library dalam Python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Statistics Descriptive pada pandas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Praktik di Platform DQLab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idx="1" type="body"/>
          </p:nvPr>
        </p:nvSpPr>
        <p:spPr>
          <a:xfrm>
            <a:off x="3985387" y="1905674"/>
            <a:ext cx="3875063" cy="15088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Apa, Mengapa, Bagaimana Exploratory data analysis?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ct val="128787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Apa itu EDA?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4097437" y="1677601"/>
            <a:ext cx="4493575" cy="17882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600"/>
              <a:t>Exploratory data analysis adalah </a:t>
            </a:r>
            <a:r>
              <a:rPr b="0" i="0" lang="en-US" sz="1600"/>
              <a:t>proses kritis dalam melakukan investigasi awal pada data untuk menemukan pola, untuk menemukan anomali, untuk menguji hipotesis dan untuk memeriksa asumsi dengan bantuan statistik ringkasan dan representasi grafis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Why EDA is Crucial for Any Data Science Project? AISmartz" id="163" name="Google Shape;163;p5"/>
          <p:cNvPicPr preferRelativeResize="0"/>
          <p:nvPr/>
        </p:nvPicPr>
        <p:blipFill rotWithShape="1">
          <a:blip r:embed="rId4">
            <a:alphaModFix/>
          </a:blip>
          <a:srcRect b="2172" l="26958" r="21856" t="1949"/>
          <a:stretch/>
        </p:blipFill>
        <p:spPr>
          <a:xfrm>
            <a:off x="369517" y="906421"/>
            <a:ext cx="3727920" cy="364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0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 EDA?</a:t>
            </a:r>
            <a:endParaRPr b="1" sz="2000">
              <a:solidFill>
                <a:srgbClr val="159AB1"/>
              </a:solidFill>
            </a:endParaRPr>
          </a:p>
        </p:txBody>
      </p:sp>
      <p:sp>
        <p:nvSpPr>
          <p:cNvPr id="169" name="Google Shape;169;p6"/>
          <p:cNvSpPr txBox="1"/>
          <p:nvPr>
            <p:ph idx="1" type="body"/>
          </p:nvPr>
        </p:nvSpPr>
        <p:spPr>
          <a:xfrm>
            <a:off x="587400" y="1244269"/>
            <a:ext cx="79692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Untuk menemukan struktur atau wawasan yang tidak terduga dalam data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Mengidentifikasi variable/feature yang penting dalam dataset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Mengetes hypothesis atau cek asumsi-asumsi yang berhubungan dengan dataset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Mengecek kualitas data yang selanjutnya di cleansing and processing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Mencari korelasi2 or sebab akibat yang ada dalam data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/>
              <a:t>Menyampaikan wawasan tentang data ke stake holder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5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Bagaimana EDA?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descr="Are Your Data Analysts Really Analyzing? - Data Insight Group"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646" y="1744264"/>
            <a:ext cx="3214419" cy="236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6186246" y="1565589"/>
            <a:ext cx="1191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5612879" y="3360984"/>
            <a:ext cx="2338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Matplotlib, Seaborn,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Folium, plotly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eaning, cleanup, data, data cleaning icon" id="178" name="Google Shape;1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35" y="1133779"/>
            <a:ext cx="1715225" cy="171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sform function" id="179" name="Google Shape;17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967696" y="2472448"/>
            <a:ext cx="7032464" cy="3482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0" y="806006"/>
            <a:ext cx="23996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-763722" y="4701348"/>
            <a:ext cx="56600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3243537" y="2301465"/>
            <a:ext cx="16246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7"/>
          <p:cNvCxnSpPr/>
          <p:nvPr/>
        </p:nvCxnSpPr>
        <p:spPr>
          <a:xfrm>
            <a:off x="2105427" y="1875711"/>
            <a:ext cx="1138110" cy="489583"/>
          </a:xfrm>
          <a:prstGeom prst="straightConnector1">
            <a:avLst/>
          </a:prstGeom>
          <a:noFill/>
          <a:ln cap="flat" cmpd="sng" w="38100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" name="Google Shape;184;p7"/>
          <p:cNvCxnSpPr/>
          <p:nvPr/>
        </p:nvCxnSpPr>
        <p:spPr>
          <a:xfrm flipH="1" rot="10800000">
            <a:off x="2202507" y="3127222"/>
            <a:ext cx="1041030" cy="986604"/>
          </a:xfrm>
          <a:prstGeom prst="straightConnector1">
            <a:avLst/>
          </a:prstGeom>
          <a:noFill/>
          <a:ln cap="flat" cmpd="sng" w="38100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Pengenalan Library dalam Python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8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endParaRPr b="1" sz="2800">
              <a:solidFill>
                <a:srgbClr val="159AB1"/>
              </a:solidFill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47274" y="2281392"/>
            <a:ext cx="1159888" cy="37274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2746738" y="2196340"/>
            <a:ext cx="1159888" cy="457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482698" y="1054864"/>
            <a:ext cx="2081650" cy="61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</a:t>
            </a:r>
            <a:endParaRPr b="0" i="0" sz="2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9"/>
          <p:cNvCxnSpPr/>
          <p:nvPr/>
        </p:nvCxnSpPr>
        <p:spPr>
          <a:xfrm flipH="1">
            <a:off x="1751203" y="1522712"/>
            <a:ext cx="392940" cy="700805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9"/>
          <p:cNvCxnSpPr/>
          <p:nvPr/>
        </p:nvCxnSpPr>
        <p:spPr>
          <a:xfrm>
            <a:off x="2856357" y="1414088"/>
            <a:ext cx="225508" cy="715457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9"/>
          <p:cNvSpPr txBox="1"/>
          <p:nvPr/>
        </p:nvSpPr>
        <p:spPr>
          <a:xfrm>
            <a:off x="333366" y="3123750"/>
            <a:ext cx="531772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NumPy berfungsi sebagai library untuk melakukan proses komputasi numerik terutama dalam bentuk </a:t>
            </a:r>
            <a:r>
              <a:rPr b="0" i="1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multidimensional (1-Dimensi ataupun 2-Dimensi).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1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merupakan kumpulan dari variabel yang memiliki tipe data yang sama.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NumPy menyimpan data dalam bentuk </a:t>
            </a:r>
            <a:r>
              <a:rPr b="0" i="1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8325" y="579798"/>
            <a:ext cx="2981510" cy="68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8834" y="2323662"/>
            <a:ext cx="3125652" cy="1937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>
            <a:off x="6527112" y="1269116"/>
            <a:ext cx="1639407" cy="3176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1D 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355476" y="4261398"/>
            <a:ext cx="1775888" cy="3176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2D Array(multi)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